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1D"/>
    <a:srgbClr val="030D1E"/>
    <a:srgbClr val="020E1E"/>
    <a:srgbClr val="020D1D"/>
    <a:srgbClr val="14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dramofdestiny.com/?utm_source=chatgp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flame in a circle&#10;&#10;AI-generated content may be incorrect.">
            <a:extLst>
              <a:ext uri="{FF2B5EF4-FFF2-40B4-BE49-F238E27FC236}">
                <a16:creationId xmlns:a16="http://schemas.microsoft.com/office/drawing/2014/main" id="{BFA2A08F-44F1-D9E3-809B-C997CBF8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45"/>
            <a:ext cx="9144000" cy="4939862"/>
          </a:xfrm>
          <a:prstGeom prst="rect">
            <a:avLst/>
          </a:prstGeom>
        </p:spPr>
      </p:pic>
      <p:sp>
        <p:nvSpPr>
          <p:cNvPr id="4" name="Diagonal Stripe 3">
            <a:extLst>
              <a:ext uri="{FF2B5EF4-FFF2-40B4-BE49-F238E27FC236}">
                <a16:creationId xmlns:a16="http://schemas.microsoft.com/office/drawing/2014/main" id="{F3C42128-1763-2F9A-C4B4-D431148CB19B}"/>
              </a:ext>
            </a:extLst>
          </p:cNvPr>
          <p:cNvSpPr/>
          <p:nvPr/>
        </p:nvSpPr>
        <p:spPr>
          <a:xfrm>
            <a:off x="0" y="572"/>
            <a:ext cx="2724912" cy="2459736"/>
          </a:xfrm>
          <a:prstGeom prst="diagStri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CE3C2-96B4-C56E-3A2D-AD42B87C8BBE}"/>
              </a:ext>
            </a:extLst>
          </p:cNvPr>
          <p:cNvSpPr txBox="1"/>
          <p:nvPr/>
        </p:nvSpPr>
        <p:spPr>
          <a:xfrm>
            <a:off x="2032254" y="5752004"/>
            <a:ext cx="4594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“Not since Brigadoon has Scotland seen a night like this — where its people, poetry, and spirit come together to make history.”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7C502-FA04-F707-8A9B-AF30D8E83E65}"/>
              </a:ext>
            </a:extLst>
          </p:cNvPr>
          <p:cNvSpPr txBox="1"/>
          <p:nvPr/>
        </p:nvSpPr>
        <p:spPr>
          <a:xfrm rot="19027820">
            <a:off x="-290283" y="460373"/>
            <a:ext cx="2719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30 January 2027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8E9B6-E24F-05CE-6622-7CC886A48821}"/>
              </a:ext>
            </a:extLst>
          </p:cNvPr>
          <p:cNvSpPr txBox="1"/>
          <p:nvPr/>
        </p:nvSpPr>
        <p:spPr>
          <a:xfrm rot="19077794">
            <a:off x="-525741" y="832606"/>
            <a:ext cx="3427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Royal Highland Centre</a:t>
            </a:r>
            <a:endParaRPr lang="en-GB" sz="2400" b="1" dirty="0">
              <a:latin typeface="Garamond" panose="02020404030301010803" pitchFamily="18" charset="0"/>
            </a:endParaRPr>
          </a:p>
        </p:txBody>
      </p:sp>
      <p:pic>
        <p:nvPicPr>
          <p:cNvPr id="14" name="Picture 13" descr="A group of bottles on a black background&#10;&#10;AI-generated content may be incorrect.">
            <a:extLst>
              <a:ext uri="{FF2B5EF4-FFF2-40B4-BE49-F238E27FC236}">
                <a16:creationId xmlns:a16="http://schemas.microsoft.com/office/drawing/2014/main" id="{1DD5E95A-B7B7-564F-C61B-119E5F0C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20" y="5548907"/>
            <a:ext cx="1668780" cy="11264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F5132-183D-0929-2021-C2EF08FC5474}"/>
              </a:ext>
            </a:extLst>
          </p:cNvPr>
          <p:cNvSpPr txBox="1"/>
          <p:nvPr/>
        </p:nvSpPr>
        <p:spPr>
          <a:xfrm>
            <a:off x="7598664" y="6429113"/>
            <a:ext cx="1545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Garamond" panose="02020404030301010803" pitchFamily="18" charset="0"/>
              </a:rPr>
              <a:t>A Barrel &amp; Brand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Toast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dirty="0"/>
          </a:p>
          <a:p>
            <a:pPr algn="ctr"/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Here’s to Scotland —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its people, its poetry, its craftsmanship, and its courage.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On 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30 January 2027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, history will be made in Edinburgh.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Raise your glass and be part of the legacy.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‘A Dram of Destiny’</a:t>
            </a:r>
            <a:b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www.dramofdestiny.com</a:t>
            </a: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03E2BA4-8345-EA8C-8F2B-9024BD2CEE2A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115" y="731520"/>
            <a:ext cx="282320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29868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night</a:t>
            </a:r>
            <a:r>
              <a:rPr lang="en-GB" dirty="0">
                <a:latin typeface="Garamond" panose="02020404030301010803" pitchFamily="18" charset="0"/>
              </a:rPr>
              <a:t>,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stag</a:t>
            </a:r>
            <a:r>
              <a:rPr lang="en-GB" dirty="0">
                <a:latin typeface="Garamond" panose="02020404030301010803" pitchFamily="18" charset="0"/>
              </a:rPr>
              <a:t>e,</a:t>
            </a:r>
            <a:r>
              <a:rPr dirty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proud nation</a:t>
            </a:r>
            <a:r>
              <a:rPr lang="en-GB" dirty="0">
                <a:latin typeface="Garamond" panose="02020404030301010803" pitchFamily="18" charset="0"/>
              </a:rPr>
              <a:t>!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2,500 people raising a dram in </a:t>
            </a:r>
            <a:r>
              <a:rPr dirty="0" err="1">
                <a:latin typeface="Garamond" panose="02020404030301010803" pitchFamily="18" charset="0"/>
              </a:rPr>
              <a:t>honour</a:t>
            </a:r>
            <a:r>
              <a:rPr dirty="0">
                <a:latin typeface="Garamond" panose="02020404030301010803" pitchFamily="18" charset="0"/>
              </a:rPr>
              <a:t> of Robert Burns and Scotland’s spirit.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All profits to the My Name’5 Doddie Foundation, fighting Motor </a:t>
            </a:r>
            <a:r>
              <a:rPr dirty="0" err="1">
                <a:latin typeface="Garamond" panose="02020404030301010803" pitchFamily="18" charset="0"/>
              </a:rPr>
              <a:t>Neurone</a:t>
            </a:r>
            <a:r>
              <a:rPr dirty="0">
                <a:latin typeface="Garamond" panose="02020404030301010803" pitchFamily="18" charset="0"/>
              </a:rPr>
              <a:t> Disease.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F3FB70F5-A7AB-0AA6-2B63-BF3AC4762853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0" y="731520"/>
            <a:ext cx="3693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We aim to make history by breaking 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b="1" dirty="0">
                <a:latin typeface="Garamond" panose="02020404030301010803" pitchFamily="18" charset="0"/>
              </a:rPr>
              <a:t>Two Guinness World Records</a:t>
            </a:r>
            <a:r>
              <a:rPr lang="en-GB" sz="2200" dirty="0">
                <a:latin typeface="Garamond" panose="02020404030301010803" pitchFamily="18" charset="0"/>
              </a:rPr>
              <a:t> in a single night:</a:t>
            </a:r>
            <a:br>
              <a:rPr lang="en-GB" sz="2200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🥇 Largest Burns Supper (Current: 9</a:t>
            </a:r>
            <a:r>
              <a:rPr lang="en-GB" dirty="0">
                <a:latin typeface="Garamond" panose="02020404030301010803" pitchFamily="18" charset="0"/>
              </a:rPr>
              <a:t>26</a:t>
            </a:r>
            <a:r>
              <a:rPr dirty="0">
                <a:latin typeface="Garamond" panose="02020404030301010803" pitchFamily="18" charset="0"/>
              </a:rPr>
              <a:t>, </a:t>
            </a:r>
            <a:r>
              <a:rPr lang="en-GB" dirty="0">
                <a:latin typeface="Garamond" panose="02020404030301010803" pitchFamily="18" charset="0"/>
              </a:rPr>
              <a:t>Edinburgh</a:t>
            </a:r>
            <a:r>
              <a:rPr dirty="0">
                <a:latin typeface="Garamond" panose="02020404030301010803" pitchFamily="18" charset="0"/>
              </a:rPr>
              <a:t>)</a:t>
            </a: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🥇 Largest In-Person Whisky Tasting (Current: 2,283, </a:t>
            </a:r>
            <a:r>
              <a:rPr lang="en-GB" dirty="0">
                <a:latin typeface="Garamond" panose="02020404030301010803" pitchFamily="18" charset="0"/>
              </a:rPr>
              <a:t>Sweden </a:t>
            </a:r>
            <a:r>
              <a:rPr dirty="0">
                <a:latin typeface="Garamond" panose="02020404030301010803" pitchFamily="18" charset="0"/>
              </a:rPr>
              <a:t>in 201</a:t>
            </a:r>
            <a:r>
              <a:rPr lang="en-GB" dirty="0">
                <a:latin typeface="Garamond" panose="02020404030301010803" pitchFamily="18" charset="0"/>
              </a:rPr>
              <a:t>9</a:t>
            </a:r>
            <a:r>
              <a:rPr dirty="0">
                <a:latin typeface="Garamond" panose="02020404030301010803" pitchFamily="18" charset="0"/>
              </a:rPr>
              <a:t>)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A celebration worthy of Scotland’s global legacy,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not just in numbers, but in meaning.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97701DA9-DAC1-46B5-DAB8-AA9ACE580EF7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78" y="731520"/>
            <a:ext cx="49548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Why We’re Doing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103120"/>
            <a:ext cx="777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Scotland’s story deserves a night that honours both its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past and present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whisky isn’t just a drink — it’s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craft, culture, and connection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Doddie Weir’s legacy reminds us what courage, kindness, and unity truly mean.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br>
              <a:rPr dirty="0">
                <a:latin typeface="Garamond" panose="02020404030301010803" pitchFamily="18" charset="0"/>
              </a:rPr>
            </a:br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This isn’t just an event. It’s a toast to what makes Scotland remarkable.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1543563-439E-A311-5ED5-E542421C6BC1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453" y="731520"/>
            <a:ext cx="400853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79576"/>
            <a:ext cx="777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/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An unforgettable evening of Scottish tradition and contemporary pride: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Pipes, drums, and the Immortal Memory to Burns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curated three-dram whisky tasting led by masters of the craft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traditional three-course Burns Supper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Laughter, dance, and ceilidh under one roof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feast for the senses. A moment for the ages.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5FE2B573-D487-D8CF-7FCB-C527412049AE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diagram of a room with many chairs&#10;&#10;AI-generated content may be incorrect.">
            <a:extLst>
              <a:ext uri="{FF2B5EF4-FFF2-40B4-BE49-F238E27FC236}">
                <a16:creationId xmlns:a16="http://schemas.microsoft.com/office/drawing/2014/main" id="{D24CE7D5-78A3-B8FB-C218-36F59EDE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-73152" y="4507992"/>
            <a:ext cx="3446361" cy="2350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6A959-CE9F-0EA2-27D7-7CCC15247FFE}"/>
              </a:ext>
            </a:extLst>
          </p:cNvPr>
          <p:cNvSpPr txBox="1"/>
          <p:nvPr/>
        </p:nvSpPr>
        <p:spPr>
          <a:xfrm>
            <a:off x="0" y="3553885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Culminating in </a:t>
            </a:r>
            <a:r>
              <a:rPr lang="en-GB" sz="2800" b="1" dirty="0">
                <a:highlight>
                  <a:srgbClr val="FFFF00"/>
                </a:highlight>
                <a:latin typeface="Garamond" panose="02020404030301010803" pitchFamily="18" charset="0"/>
              </a:rPr>
              <a:t>2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World Records.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81945C-BB96-3632-3DD4-4F188336F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09" y="4507992"/>
            <a:ext cx="3145145" cy="2350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51669-C92E-4AF8-42CC-6BF41D70EC8A}"/>
              </a:ext>
            </a:extLst>
          </p:cNvPr>
          <p:cNvSpPr txBox="1"/>
          <p:nvPr/>
        </p:nvSpPr>
        <p:spPr>
          <a:xfrm>
            <a:off x="6518354" y="6590139"/>
            <a:ext cx="154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For illustration purposes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Atmosphere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103120"/>
            <a:ext cx="77724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The sound of pipes rising through candlelight.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The shimmer of tartan and gold.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The warmth of 2,500 voices joining in </a:t>
            </a:r>
            <a:r>
              <a:rPr lang="en-GB" sz="2200" i="1" dirty="0">
                <a:latin typeface="Garamond" panose="02020404030301010803" pitchFamily="18" charset="0"/>
              </a:rPr>
              <a:t>Auld Lang Syne.</a:t>
            </a:r>
            <a:br>
              <a:rPr lang="en-GB" sz="2200" i="1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Music, Dancing and poetry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The Red Hot Chilli Pipers (in talks)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A living celebration of Scotland — crafted with heart, shared with pride.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A5F7C22-FDD9-5ADB-8FF4-764C8D360114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Every penny gained, after operational costs goes to supporting the 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My Name’5 Doddie Foundation</a:t>
            </a:r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raising funds for research and care for those living with Motor Neurone Disease.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Whilst whisky warms the heart — giving back gives it purpose.</a:t>
            </a: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08EF158-5A36-8E59-2FCD-4B146B97FF2E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53" y="1737082"/>
            <a:ext cx="7772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A Dram of Destiny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 is built by believers — whisky lovers, producers, storytellers, and proud Scots united by a single goal: to create a night worthy of Scotland’s heritage and Doddie’s legacy.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Led by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Barrel &amp; Brand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and so far, supported by partners including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Glencairn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Larkfire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Slanj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we’re assembling a team where: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Every skill shared makes the event stronger,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Every hand helping keeps the costs lower,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And every saving means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more funds for the My Name’5 Doddie Foundation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This is a collective effort — a community coming together to make history.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The more who stand with us, the greater the legacy we leave behind.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0033C45A-7487-ACC4-9913-A70C6B387A9C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4821" y="845147"/>
            <a:ext cx="72117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Team Behind the Dream</a:t>
            </a: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37E5BA5-D723-B91D-B78B-5781D3D2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29" y="5949725"/>
            <a:ext cx="917965" cy="917965"/>
          </a:xfrm>
          <a:prstGeom prst="rect">
            <a:avLst/>
          </a:prstGeom>
        </p:spPr>
      </p:pic>
      <p:pic>
        <p:nvPicPr>
          <p:cNvPr id="9" name="Picture 8" descr="A blue yellow and white plaid fabric&#10;&#10;AI-generated content may be incorrect.">
            <a:extLst>
              <a:ext uri="{FF2B5EF4-FFF2-40B4-BE49-F238E27FC236}">
                <a16:creationId xmlns:a16="http://schemas.microsoft.com/office/drawing/2014/main" id="{F3A1F9EC-2A41-D377-31CF-C9F253A0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9725"/>
            <a:ext cx="1223953" cy="917965"/>
          </a:xfrm>
          <a:prstGeom prst="rect">
            <a:avLst/>
          </a:prstGeom>
        </p:spPr>
      </p:pic>
      <p:pic>
        <p:nvPicPr>
          <p:cNvPr id="11" name="Picture 10" descr="A black bird with wings&#10;&#10;AI-generated content may be incorrect.">
            <a:extLst>
              <a:ext uri="{FF2B5EF4-FFF2-40B4-BE49-F238E27FC236}">
                <a16:creationId xmlns:a16="http://schemas.microsoft.com/office/drawing/2014/main" id="{2A03F7BB-A8D8-C27D-AED2-E9F2B3B93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59" y="5949725"/>
            <a:ext cx="1030545" cy="917965"/>
          </a:xfrm>
          <a:prstGeom prst="rect">
            <a:avLst/>
          </a:prstGeom>
        </p:spPr>
      </p:pic>
      <p:pic>
        <p:nvPicPr>
          <p:cNvPr id="13" name="Picture 12" descr="A logo on a white surface&#10;&#10;AI-generated content may be incorrect.">
            <a:extLst>
              <a:ext uri="{FF2B5EF4-FFF2-40B4-BE49-F238E27FC236}">
                <a16:creationId xmlns:a16="http://schemas.microsoft.com/office/drawing/2014/main" id="{86F9FD4E-5188-A457-7575-213EDC4B0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994" y="5949725"/>
            <a:ext cx="917965" cy="9179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545F7F-3F7B-B611-62B7-554D8B8ABE3F}"/>
              </a:ext>
            </a:extLst>
          </p:cNvPr>
          <p:cNvSpPr txBox="1"/>
          <p:nvPr/>
        </p:nvSpPr>
        <p:spPr>
          <a:xfrm>
            <a:off x="4098659" y="5949725"/>
            <a:ext cx="1223953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09EE3-B668-B644-DFF0-936F397FBFB1}"/>
              </a:ext>
            </a:extLst>
          </p:cNvPr>
          <p:cNvSpPr txBox="1"/>
          <p:nvPr/>
        </p:nvSpPr>
        <p:spPr>
          <a:xfrm>
            <a:off x="5314272" y="5949725"/>
            <a:ext cx="1223953" cy="92333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AB665-F589-F249-E08C-E26AC4C1B409}"/>
              </a:ext>
            </a:extLst>
          </p:cNvPr>
          <p:cNvSpPr txBox="1"/>
          <p:nvPr/>
        </p:nvSpPr>
        <p:spPr>
          <a:xfrm>
            <a:off x="6538225" y="5949725"/>
            <a:ext cx="1223953" cy="92333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Join the Movement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472755"/>
            <a:ext cx="7772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This is a call to: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Whisky brands — to pour their spirit into something unforgettable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Sponsors — to stand beside a record-breaking cause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Guests — to take their seat in history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lang="en-GB" dirty="0">
                <a:latin typeface="Garamond" panose="02020404030301010803" pitchFamily="18" charset="0"/>
              </a:rPr>
              <a:t>For everyone - b</a:t>
            </a:r>
            <a:r>
              <a:rPr dirty="0">
                <a:latin typeface="Garamond" panose="02020404030301010803" pitchFamily="18" charset="0"/>
              </a:rPr>
              <a:t>e part of the story. </a:t>
            </a:r>
            <a:br>
              <a:rPr lang="en-GB" dirty="0">
                <a:latin typeface="Garamond" panose="02020404030301010803" pitchFamily="18" charset="0"/>
              </a:rPr>
            </a:br>
            <a:br>
              <a:rPr lang="en-GB"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#IWASPARTOFIT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B5D5AF1-50F3-211D-0C92-5A3D427A908F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655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Kevin Blair</dc:creator>
  <cp:keywords/>
  <dc:description>generated using python-pptx</dc:description>
  <cp:lastModifiedBy>Kev B</cp:lastModifiedBy>
  <cp:revision>3</cp:revision>
  <dcterms:created xsi:type="dcterms:W3CDTF">2013-01-27T09:14:16Z</dcterms:created>
  <dcterms:modified xsi:type="dcterms:W3CDTF">2025-11-11T22:28:43Z</dcterms:modified>
  <cp:category/>
</cp:coreProperties>
</file>